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4" r:id="rId18"/>
    <p:sldId id="270" r:id="rId19"/>
    <p:sldId id="275" r:id="rId20"/>
    <p:sldId id="271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220A-DA9B-4BBC-9C75-C66D46F53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D5431-D5FF-44BE-B0B0-08FB98FE7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05585-26EB-401F-A580-C4F7CFA4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0C38E-E9B1-4C96-BCC8-D99371EE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2FE22-3A5F-4449-8898-C66D8358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85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4F19-5B91-4971-9D24-A632D22AD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F3CFF-4A4B-43E2-BFF5-AE6529185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2F4D-E9D6-4D7B-ABCA-577B628F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47111-CDAF-464F-BD09-99452F604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E59C-78F6-4935-AE8B-E3198D8C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2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4A56-5CB4-4BC7-BA72-37EC50C12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7CFD4-6E1D-4973-B922-472C9FB23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01650-46DF-43FB-9A3B-A5CD84F4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F020A-FC80-49E5-9363-F5144731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1F3C-7EF7-4710-84AF-B799B3DD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95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E5B47-2EC6-48BC-8DD6-BE05C4B29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6669D-0B7F-4A86-AD0D-C7F8D5192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14E3D-C639-4A52-BBD4-457536FB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56922-F240-4EF3-905E-B9DFB257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65727-CADB-4DD6-9046-F1100897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628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3CCD-9691-4A96-A2D6-D1F53F47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3C4D3-7251-48A1-AEDE-AEBC7EF1E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DB80-1867-4ABC-85FB-CF546D13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0258E-3BB7-41C5-B0BC-F8716E7B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ADF5B-5B74-46CE-A56F-B633CC5A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26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1F6C-47D6-4523-87B1-1626B966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1AB54-B5F7-4311-8217-7E3769EF6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E7B8C-B146-4CDF-B078-67A0EE6B5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0579-953F-4F41-9BCB-8913DA94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2BE6-7135-4CB5-89D6-9D9981B1A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242C2-51E3-4A35-BCB5-C5A81A8C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8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4D11A-42A7-412D-87FB-8315E9A5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968DD-1E3F-4BDF-BCA1-21F3F397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78E27-D17C-4926-901B-318C040F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90821-6708-4581-975E-3C87A0BA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D402B-EF6B-4F04-AE9E-58C2D99BA7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E8121-22E9-4C44-AF20-BE1527F9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7DF95B-32D7-4CA8-8D6A-2442FE5B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7E430E-0801-4874-BE8C-20D10F99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0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5966-06AD-400E-803A-2830E6518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4EF1C0-915C-4F9F-B6F8-34FCB214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5FAA9-7427-4017-B7F1-61B7297C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16EB0-0C9E-48B1-A388-ABAF8F8E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885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D9000-27FD-4772-AF4D-93E6A138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BBA7F-CEF3-4200-9B6F-C133A8B7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EDEE6-91DB-4D62-A790-7E8D5FE2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780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A595-FB8D-48BF-85CD-0BED13D3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4A508-8447-429A-8E55-874ACAB9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A9D00-96A5-496F-95ED-A1A592E0E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BFD5-86B6-46A2-81D4-A588B9FB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C5D8-6C81-46B1-A974-BD2FD2E6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50BC5-C9A0-434E-9706-6FD8EF18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46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36A5-2E6F-451C-BD8A-BBCB3B1F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05540-3B4E-4D31-B0A6-4FC713EE4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EB517-C45B-4940-9B06-4E1F55F5D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53D7-E620-495E-8001-F6989DD3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68ACD-B2F0-476E-BD8F-8EB76C9BF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C4F2B-D316-4097-AE06-FA388F80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664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802F1-E657-4CF1-BD6A-4EFC93A2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7A822-0EBA-48C7-A780-CD8AE4CEE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EF5F9-0F07-4041-936C-F6A72F130F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D57D4-96EB-485F-885D-A03F9F5EA4CF}" type="datetimeFigureOut">
              <a:rPr lang="en-CA" smtClean="0"/>
              <a:t>2020-09-22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60C3-4B15-4785-B413-CFEA33C50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811E-C073-4268-BAEF-6F604A18A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6yulQc-7XM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fetyresearch.net/Library/BarrSlides_FINAL_SCRUBBED.p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6PWATvLQCY&amp;t=1m10s" TargetMode="External"/><Relationship Id="rId2" Type="http://schemas.openxmlformats.org/officeDocument/2006/relationships/hyperlink" Target="https://www.bugsnag.com/blog/bug-day-ariane-5-disast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Mars_Climate_Orbiter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_cDN56Oy8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EF55-43E3-4350-BE63-9CB115E94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0x104 – What is Computer Safety?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F939F-753C-45A0-BC3A-73D8DCDC6B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/>
              <a:t>ECED4406 – Computer Security</a:t>
            </a:r>
          </a:p>
          <a:p>
            <a:endParaRPr lang="en-US" sz="2400" b="1" dirty="0"/>
          </a:p>
          <a:p>
            <a:r>
              <a:rPr lang="en-US" sz="2400" b="1" dirty="0"/>
              <a:t>Dr. Colin O’Flynn</a:t>
            </a:r>
          </a:p>
          <a:p>
            <a:r>
              <a:rPr lang="en-US" sz="2400" b="1" dirty="0"/>
              <a:t>Dalhousie University.</a:t>
            </a:r>
            <a:endParaRPr lang="en-CA" sz="2400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6114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0A70-92DE-495D-B33E-2A0F480E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NOT work?</a:t>
            </a:r>
            <a:endParaRPr lang="en-C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2704F3-9995-4759-B04D-84D292AC2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509" y="1758156"/>
            <a:ext cx="782044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556F03-237F-4BAB-81BB-2762E7994A7B}"/>
              </a:ext>
            </a:extLst>
          </p:cNvPr>
          <p:cNvSpPr txBox="1"/>
          <p:nvPr/>
        </p:nvSpPr>
        <p:spPr>
          <a:xfrm>
            <a:off x="1776761" y="61769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3"/>
              </a:rPr>
              <a:t>https://www.youtube.com/watch?v=26yulQc-7XM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29499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58A5-4BBC-40F8-8CCF-E1D994523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could this happen?</a:t>
            </a:r>
            <a:endParaRPr lang="en-C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DE8759-E23C-434C-87FC-0EE5D3BEB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5675" y="1596420"/>
            <a:ext cx="744028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B5552C-6FEF-4546-A800-3877E29D6621}"/>
              </a:ext>
            </a:extLst>
          </p:cNvPr>
          <p:cNvSpPr txBox="1"/>
          <p:nvPr/>
        </p:nvSpPr>
        <p:spPr>
          <a:xfrm>
            <a:off x="291885" y="6031210"/>
            <a:ext cx="112478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dirty="0"/>
              <a:t>More Details: </a:t>
            </a:r>
            <a:r>
              <a:rPr lang="en-CA" sz="2400" dirty="0">
                <a:hlinkClick r:id="rId3"/>
              </a:rPr>
              <a:t>https://www.safetyresearch.net/Library/BarrSlides_FINAL_SCRUBBED.pdf</a:t>
            </a:r>
            <a:r>
              <a:rPr lang="en-CA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0137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0498-2DE9-4F80-A4A9-0349642A5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Two Tasks – One Dies?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36B0A6-7EE0-467D-97D0-6606FA71D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9595" y="1825625"/>
            <a:ext cx="79528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06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5F675-8D86-463D-A23E-C6D8FBBC0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Testing…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6CCD93-CEC2-47CA-84FC-F3E570D80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4359" y="411170"/>
            <a:ext cx="8163709" cy="644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021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13A5B-85D1-44E4-94DB-94D46FA8E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Huge number of failures…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339BD6-2145-4190-9A8F-B02732F8B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7682" y="1690688"/>
            <a:ext cx="5783171" cy="435133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010166-01BF-4997-A81F-709F94DDDD7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7522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See Barr’s presentation (linked earlier) for list of… many </a:t>
            </a:r>
            <a:r>
              <a:rPr lang="en-US" dirty="0" err="1"/>
              <a:t>many</a:t>
            </a:r>
            <a:r>
              <a:rPr lang="en-US" dirty="0"/>
              <a:t> things like:</a:t>
            </a:r>
          </a:p>
          <a:p>
            <a:endParaRPr lang="en-US" dirty="0"/>
          </a:p>
          <a:p>
            <a:r>
              <a:rPr lang="en-US" dirty="0"/>
              <a:t>Code which has complex connections and cannot be tested.</a:t>
            </a:r>
          </a:p>
          <a:p>
            <a:endParaRPr lang="en-US" dirty="0"/>
          </a:p>
          <a:p>
            <a:r>
              <a:rPr lang="en-US" dirty="0"/>
              <a:t>Fail-safes that don’t fail.</a:t>
            </a:r>
          </a:p>
          <a:p>
            <a:endParaRPr lang="en-US" dirty="0"/>
          </a:p>
          <a:p>
            <a:r>
              <a:rPr lang="en-US" dirty="0"/>
              <a:t>Unsafe memory usage.</a:t>
            </a:r>
          </a:p>
        </p:txBody>
      </p:sp>
    </p:spTree>
    <p:extLst>
      <p:ext uri="{BB962C8B-B14F-4D97-AF65-F5344CB8AC3E}">
        <p14:creationId xmlns:p14="http://schemas.microsoft.com/office/powerpoint/2010/main" val="2670036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8DFBD-8200-4FD9-956D-70356DE6F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#3 – 737 Max 8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3B3CF-75CB-4245-8B1E-9985C8EFA27C}"/>
              </a:ext>
            </a:extLst>
          </p:cNvPr>
          <p:cNvSpPr txBox="1"/>
          <p:nvPr/>
        </p:nvSpPr>
        <p:spPr>
          <a:xfrm>
            <a:off x="683942" y="5757966"/>
            <a:ext cx="1066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https://spectrum.ieee.org/aerospace/aviation/how-the-boeing-737-max-disaster-looks-to-a-software-developer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F81132-9882-470A-AC75-9C812BA8FC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06691"/>
            <a:ext cx="10515600" cy="2976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6546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41673-39A3-493A-9EDD-133A2095C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the “Engines Now Unstable” Problem… in software!</a:t>
            </a:r>
            <a:endParaRPr lang="en-CA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0C1704B-808D-4AA9-826E-3B3582EB94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44" y="1825625"/>
            <a:ext cx="103365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72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9B76-1966-498B-AD06-A8E172F3F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Angle of Attack Sensors…</a:t>
            </a:r>
            <a:endParaRPr lang="en-CA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3E08699-9E04-4C91-B84A-2377BF7B40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90" y="1615627"/>
            <a:ext cx="3983611" cy="3626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AD4E77-9F37-47B1-9395-5C41F199B288}"/>
              </a:ext>
            </a:extLst>
          </p:cNvPr>
          <p:cNvSpPr txBox="1"/>
          <p:nvPr/>
        </p:nvSpPr>
        <p:spPr>
          <a:xfrm>
            <a:off x="616249" y="5422958"/>
            <a:ext cx="113006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https://www.seattletimes.com/business/boeing-aerospace/a-lack-of-redundancies-on-737-max-system-has-baffled-even-those-who-worked-on-the-jet/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046F7-ABE2-41AD-B4AB-94BCE1B1F4AC}"/>
              </a:ext>
            </a:extLst>
          </p:cNvPr>
          <p:cNvSpPr txBox="1"/>
          <p:nvPr/>
        </p:nvSpPr>
        <p:spPr>
          <a:xfrm>
            <a:off x="616248" y="6169709"/>
            <a:ext cx="86243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https://en.wikipedia.org/wiki/Maneuvering_Characteristics_Augmentation_System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BDCA59-61A4-418B-9062-AE19E13E1496}"/>
              </a:ext>
            </a:extLst>
          </p:cNvPr>
          <p:cNvSpPr txBox="1"/>
          <p:nvPr/>
        </p:nvSpPr>
        <p:spPr>
          <a:xfrm>
            <a:off x="5144429" y="1791108"/>
            <a:ext cx="72259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x1 used by MCAS??</a:t>
            </a:r>
            <a:endParaRPr lang="en-CA" sz="6000" b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E4F10D-DB89-4579-9A3D-1C5AAAC42861}"/>
              </a:ext>
            </a:extLst>
          </p:cNvPr>
          <p:cNvSpPr txBox="1">
            <a:spLocks/>
          </p:cNvSpPr>
          <p:nvPr/>
        </p:nvSpPr>
        <p:spPr>
          <a:xfrm>
            <a:off x="5241072" y="3226419"/>
            <a:ext cx="6112727" cy="144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Aircraft actually have multiple – but possibly they are not used in a redundant manner it appears.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83031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39371-A296-4E2C-B7BC-B4C88FED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Failures you can Research: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A180C-607C-448C-BF51-882C5A138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Ariane 5 rocket launch (</a:t>
            </a:r>
            <a:r>
              <a:rPr lang="en-US" dirty="0">
                <a:hlinkClick r:id="rId2"/>
              </a:rPr>
              <a:t>https://www.bugsnag.com/blog/bug-day-ariane-5-disaster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$370m cost (rocket go boom) - </a:t>
            </a:r>
            <a:r>
              <a:rPr lang="en-US" dirty="0">
                <a:hlinkClick r:id="rId3"/>
              </a:rPr>
              <a:t>https://www.youtube.com/watch?v=N6PWATvLQCY&amp;t=1m10s</a:t>
            </a:r>
            <a:r>
              <a:rPr lang="en-US" dirty="0"/>
              <a:t> .</a:t>
            </a:r>
          </a:p>
          <a:p>
            <a:pPr lvl="1"/>
            <a:r>
              <a:rPr lang="en-US" dirty="0"/>
              <a:t>Cause – incorrect conversion of types (64 bit converted to 16-bit).</a:t>
            </a:r>
          </a:p>
          <a:p>
            <a:r>
              <a:rPr lang="en-US" dirty="0"/>
              <a:t>Mars Climate Orbiter (</a:t>
            </a:r>
            <a:r>
              <a:rPr lang="en-US" dirty="0">
                <a:hlinkClick r:id="rId4"/>
              </a:rPr>
              <a:t>https://en.wikipedia.org/wiki/Mars_Climate_Orbiter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$330m cost (orbiter lost).</a:t>
            </a:r>
          </a:p>
          <a:p>
            <a:pPr lvl="1"/>
            <a:r>
              <a:rPr lang="en-CA" dirty="0"/>
              <a:t>Cause – incorrect internal unit conversion between systems.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34115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0E03-7EC5-4AC3-A4A8-17EEA775F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Duty as an Engineer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5DFD-EFAD-4245-9A7D-5FB2C7B94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 of public is </a:t>
            </a:r>
            <a:r>
              <a:rPr lang="en-US" u="sng" dirty="0"/>
              <a:t>always the most important thing</a:t>
            </a:r>
            <a:r>
              <a:rPr lang="en-US" dirty="0"/>
              <a:t> as an engineer.</a:t>
            </a:r>
          </a:p>
          <a:p>
            <a:r>
              <a:rPr lang="en-US" dirty="0"/>
              <a:t>Previous examples all caused damage to public, all with various root causes:</a:t>
            </a:r>
          </a:p>
          <a:p>
            <a:pPr lvl="1"/>
            <a:r>
              <a:rPr lang="en-US" dirty="0"/>
              <a:t>Engineers who were not familiar with best practices.</a:t>
            </a:r>
          </a:p>
          <a:p>
            <a:pPr lvl="1"/>
            <a:r>
              <a:rPr lang="en-US" dirty="0"/>
              <a:t>Management pressure.</a:t>
            </a:r>
          </a:p>
          <a:p>
            <a:pPr lvl="1"/>
            <a:r>
              <a:rPr lang="en-CA" dirty="0"/>
              <a:t>Engineers may be “blind” to how final system is used, keep head down to avoid trouble.</a:t>
            </a:r>
          </a:p>
        </p:txBody>
      </p:sp>
    </p:spTree>
    <p:extLst>
      <p:ext uri="{BB962C8B-B14F-4D97-AF65-F5344CB8AC3E}">
        <p14:creationId xmlns:p14="http://schemas.microsoft.com/office/powerpoint/2010/main" val="70158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4F64-0DBE-4D0C-A358-555BE616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Look at Failures</a:t>
            </a:r>
            <a:endParaRPr lang="en-CA" dirty="0"/>
          </a:p>
        </p:txBody>
      </p:sp>
      <p:pic>
        <p:nvPicPr>
          <p:cNvPr id="1026" name="Picture 2" descr="Tacoma Narrows Bridge Collapse - Failure magazine">
            <a:extLst>
              <a:ext uri="{FF2B5EF4-FFF2-40B4-BE49-F238E27FC236}">
                <a16:creationId xmlns:a16="http://schemas.microsoft.com/office/drawing/2014/main" id="{D7F1F61F-D2F1-4CF6-B1BE-0C7AE310AB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450" y="1416050"/>
            <a:ext cx="6769100" cy="523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583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E336-9FC0-4D41-8CFC-80CBF2124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Safe Computer Systems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FDBF0-761D-4741-9DD0-1C3CE656C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55043"/>
          </a:xfrm>
        </p:spPr>
        <p:txBody>
          <a:bodyPr/>
          <a:lstStyle/>
          <a:p>
            <a:r>
              <a:rPr lang="en-US" dirty="0"/>
              <a:t>This course isn’t about computer safety – at least another course in itself!</a:t>
            </a:r>
          </a:p>
          <a:p>
            <a:endParaRPr lang="en-US" dirty="0"/>
          </a:p>
          <a:p>
            <a:r>
              <a:rPr lang="en-US" dirty="0"/>
              <a:t>But we can fairly easily apply the </a:t>
            </a:r>
            <a:r>
              <a:rPr lang="en-US" u="sng" dirty="0"/>
              <a:t>basics</a:t>
            </a:r>
            <a:r>
              <a:rPr lang="en-US" dirty="0"/>
              <a:t> of computer safety here.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292188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3504A-16BE-4B5A-B99C-B8CF5443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Risk Matrix Thingy</a:t>
            </a:r>
            <a:endParaRPr lang="en-CA" dirty="0"/>
          </a:p>
        </p:txBody>
      </p:sp>
      <p:pic>
        <p:nvPicPr>
          <p:cNvPr id="5" name="Picture 2" descr="5x4 risk matrix">
            <a:extLst>
              <a:ext uri="{FF2B5EF4-FFF2-40B4-BE49-F238E27FC236}">
                <a16:creationId xmlns:a16="http://schemas.microsoft.com/office/drawing/2014/main" id="{2F9D943E-BBD5-4316-98AA-CA9B1AFBBF5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08" y="1543127"/>
            <a:ext cx="7892143" cy="500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96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5B691-1A71-4647-88D7-4AE9B3936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0" i="0" dirty="0">
                <a:solidFill>
                  <a:srgbClr val="000000"/>
                </a:solidFill>
                <a:effectLst/>
                <a:latin typeface="Linux Libertine"/>
              </a:rPr>
              <a:t>IEC 61508 – Functional Safety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73C161-A6BE-414B-8966-78BC27A66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355" y="1338530"/>
            <a:ext cx="8049252" cy="2997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AB5063-059F-49D5-89F2-C4F0D416E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609" y="4175690"/>
            <a:ext cx="8150330" cy="231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292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7F527-3BE3-4C4A-AEFA-A53C33A55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0" i="0" dirty="0">
                <a:solidFill>
                  <a:srgbClr val="000000"/>
                </a:solidFill>
                <a:effectLst/>
                <a:latin typeface="Linux Libertine"/>
              </a:rPr>
              <a:t>IEC 61508 – Functional Safety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D83467-B7B7-4760-BB65-DAFA037242FB}"/>
              </a:ext>
            </a:extLst>
          </p:cNvPr>
          <p:cNvSpPr txBox="1"/>
          <p:nvPr/>
        </p:nvSpPr>
        <p:spPr>
          <a:xfrm>
            <a:off x="624468" y="4516648"/>
            <a:ext cx="1016247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Where: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Class I: Unacceptable in any circumstance;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Class II: Undesirable: tolerable only if risk reduction is impracticable or if the costs are grossly disproportionate to the improvement gained;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Class III: Tolerable if the cost of risk reduction would exceed the improvement;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Class IV: Acceptable as it stands, though it may need to be monitored.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D48411-E6D6-4E8A-8F31-690D19CAB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83" y="1396168"/>
            <a:ext cx="8361576" cy="309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05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728D7-E35E-473E-8C78-F028C9A9C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Automotive &amp; Other Standards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1A90C-EEED-4670-AA6F-047C2F789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industries add their own standards, such as automotive which has ISO 26262.</a:t>
            </a:r>
          </a:p>
          <a:p>
            <a:r>
              <a:rPr lang="en-US" dirty="0"/>
              <a:t>MISRA project has rules known as “MISRA C” which specify certain things you can do to improve your C code.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NOTE: Colin called this ‘MIRSA C’ incorrectly in early revision of this.</a:t>
            </a:r>
            <a:endParaRPr lang="en-CA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5270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B2232-4CE3-46DF-ADAB-FDF41ACD0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MISRA C Code Rule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24D6C2-A9F2-41F2-9F4E-8B21495120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540" y="1571100"/>
            <a:ext cx="7427400" cy="513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35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6109-DB2A-4779-B109-DBDDD96C5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These “Standards”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020D9-231A-42A0-920F-62223C77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frequent are the errors in real life?</a:t>
            </a:r>
          </a:p>
          <a:p>
            <a:pPr lvl="1"/>
            <a:r>
              <a:rPr lang="en-US" dirty="0"/>
              <a:t>Therac-25 designers assumed it was user error.</a:t>
            </a:r>
          </a:p>
          <a:p>
            <a:pPr lvl="1"/>
            <a:r>
              <a:rPr lang="en-US" dirty="0"/>
              <a:t>Considerable $$$ spent on PR campaigns to assure everyone that Toyota unintended acceleration was a myth &amp; due to users pressing wrong pedal (whether true or not – code in ECUs was horribly bad and should not have been allowed).</a:t>
            </a:r>
          </a:p>
          <a:p>
            <a:pPr lvl="1"/>
            <a:r>
              <a:rPr lang="en-US" dirty="0"/>
              <a:t>Errors that happen 1/100000 may happen a lot if you have 100000 units in the field…</a:t>
            </a:r>
          </a:p>
          <a:p>
            <a:r>
              <a:rPr lang="en-US" dirty="0"/>
              <a:t>What about hardware problems?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84312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B446C-6DE6-4392-AA07-4CF0FAA0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Aggressive Testing &amp; Fuzzing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84694-FE0A-4AA7-8A8C-545D650D7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testing critical to </a:t>
            </a:r>
            <a:r>
              <a:rPr lang="en-US" u="sng" dirty="0"/>
              <a:t>truly</a:t>
            </a:r>
            <a:r>
              <a:rPr lang="en-US" dirty="0"/>
              <a:t> catch errors.</a:t>
            </a:r>
          </a:p>
          <a:p>
            <a:pPr lvl="1"/>
            <a:r>
              <a:rPr lang="en-US" dirty="0"/>
              <a:t>But how good are your test? Do you just test correct &amp; “expected incorrect” inputs?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We can use </a:t>
            </a:r>
            <a:r>
              <a:rPr lang="en-US" u="sng" dirty="0"/>
              <a:t>code fuzzing</a:t>
            </a:r>
            <a:r>
              <a:rPr lang="en-US" dirty="0"/>
              <a:t> to help catch more errors.</a:t>
            </a:r>
          </a:p>
          <a:p>
            <a:pPr lvl="1"/>
            <a:r>
              <a:rPr lang="en-US" dirty="0"/>
              <a:t>Code fuzzing sends in incorrect data.</a:t>
            </a:r>
          </a:p>
          <a:p>
            <a:pPr lvl="1"/>
            <a:r>
              <a:rPr lang="en-US" dirty="0"/>
              <a:t>More on that in the next topic…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6985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DD86-F556-448E-8C6E-41D4A0E8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#1 - Therac-25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96581-4D04-4A52-B3B5-C8C3C1822EA0}"/>
              </a:ext>
            </a:extLst>
          </p:cNvPr>
          <p:cNvSpPr txBox="1"/>
          <p:nvPr/>
        </p:nvSpPr>
        <p:spPr>
          <a:xfrm>
            <a:off x="838200" y="61226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https://en.wikipedia.org/wiki/Therac-25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05BB0-8A8B-4C13-A95A-617D90E1178B}"/>
              </a:ext>
            </a:extLst>
          </p:cNvPr>
          <p:cNvSpPr txBox="1"/>
          <p:nvPr/>
        </p:nvSpPr>
        <p:spPr>
          <a:xfrm>
            <a:off x="838200" y="5822759"/>
            <a:ext cx="9249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https://hackaday.com/2015/10/26/killed-by-a-machine-the-therac-25/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946F52-F56F-4CF6-AA70-65A950F367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3455" y="1509197"/>
            <a:ext cx="5680345" cy="416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A74973-1167-42DD-B534-065383ACE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41" y="1809905"/>
            <a:ext cx="5343014" cy="3238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FD6F8C-705F-4758-A97E-37A995BF5498}"/>
              </a:ext>
            </a:extLst>
          </p:cNvPr>
          <p:cNvSpPr txBox="1"/>
          <p:nvPr/>
        </p:nvSpPr>
        <p:spPr>
          <a:xfrm>
            <a:off x="838200" y="6422493"/>
            <a:ext cx="10142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https://www.computer.org/csdl/magazine/co/2017/11/mco2017110008/13rRUxAStVR</a:t>
            </a:r>
          </a:p>
        </p:txBody>
      </p:sp>
    </p:spTree>
    <p:extLst>
      <p:ext uri="{BB962C8B-B14F-4D97-AF65-F5344CB8AC3E}">
        <p14:creationId xmlns:p14="http://schemas.microsoft.com/office/powerpoint/2010/main" val="1270000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0AD7-18F7-4F47-AC3A-8DBB6EC3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Therac-25 Quick History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7851-897D-46BF-B965-A0AC38441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“Revolutionary” machine could deliver radiation in two modes:</a:t>
            </a:r>
          </a:p>
          <a:p>
            <a:pPr lvl="1"/>
            <a:r>
              <a:rPr lang="en-US" dirty="0"/>
              <a:t>Electrons (low-energy, good for attacking shallow tissue such as skin cancer).</a:t>
            </a:r>
          </a:p>
          <a:p>
            <a:pPr lvl="1"/>
            <a:r>
              <a:rPr lang="en-US" dirty="0"/>
              <a:t>X-Ray (high-energy, attacking deeper tissue such as lung cancer).</a:t>
            </a:r>
            <a:endParaRPr lang="en-CA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80F2D1-53B2-410F-A63A-0406E1048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896" y="3330419"/>
            <a:ext cx="3728528" cy="316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BA4A85F-1DFF-46A2-A5DE-7D5FE37D161C}"/>
              </a:ext>
            </a:extLst>
          </p:cNvPr>
          <p:cNvCxnSpPr/>
          <p:nvPr/>
        </p:nvCxnSpPr>
        <p:spPr>
          <a:xfrm flipH="1">
            <a:off x="5071621" y="4001294"/>
            <a:ext cx="2413261" cy="740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2084FC3-3B53-42A5-A3F4-0A07FFFE2DA2}"/>
              </a:ext>
            </a:extLst>
          </p:cNvPr>
          <p:cNvSpPr txBox="1"/>
          <p:nvPr/>
        </p:nvSpPr>
        <p:spPr>
          <a:xfrm>
            <a:off x="7679473" y="3620429"/>
            <a:ext cx="3251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Turn-table rotates to insert into beam path.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6684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AB207-25EF-4141-A98B-B6F83FE3D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Therac-25 User Interface</a:t>
            </a:r>
            <a:endParaRPr lang="en-CA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1149975-64F3-4C5F-8655-0E31296F34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076" y="1920068"/>
            <a:ext cx="7731118" cy="4648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497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D9198-C6C1-443E-A378-DF618CB2B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Therac-25 User Cost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12F5D-3E32-42F8-83BE-50815B297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14473"/>
          </a:xfrm>
        </p:spPr>
        <p:txBody>
          <a:bodyPr/>
          <a:lstStyle/>
          <a:p>
            <a:r>
              <a:rPr lang="en-US" dirty="0"/>
              <a:t>Six documented accidents where incorrect beam or energy delivered.</a:t>
            </a:r>
          </a:p>
          <a:p>
            <a:r>
              <a:rPr lang="en-US" b="1" dirty="0"/>
              <a:t>In three cases patients </a:t>
            </a:r>
            <a:r>
              <a:rPr lang="en-US" b="1" u="sng" dirty="0"/>
              <a:t>died</a:t>
            </a:r>
            <a:r>
              <a:rPr lang="en-US" b="1" dirty="0"/>
              <a:t> as a result of radiation.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645629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5CCC-3A7F-4B09-94A6-1DFF70044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Code Issues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3DDCE-B41E-4FF8-AB2E-BF3948605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safety switches from previous versions were now done purely in software.</a:t>
            </a:r>
          </a:p>
          <a:p>
            <a:r>
              <a:rPr lang="en-US" dirty="0"/>
              <a:t>Errors gave simple code # errors (‘MALFUNCTION 53’) without explaining what that meant. Operators got accustomed to just continuing because they came up frequently.</a:t>
            </a:r>
          </a:p>
          <a:p>
            <a:r>
              <a:rPr lang="en-US" dirty="0"/>
              <a:t>Even critical errors could be ‘skipped’ by this process.</a:t>
            </a:r>
          </a:p>
        </p:txBody>
      </p:sp>
    </p:spTree>
    <p:extLst>
      <p:ext uri="{BB962C8B-B14F-4D97-AF65-F5344CB8AC3E}">
        <p14:creationId xmlns:p14="http://schemas.microsoft.com/office/powerpoint/2010/main" val="203319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40601-CCA2-4E79-BD0B-8C5E696B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#2 – Toyota Unintended Acceleration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97591-477F-450F-91AA-5AADE8615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838" y="1733324"/>
            <a:ext cx="7532802" cy="1430222"/>
          </a:xfrm>
        </p:spPr>
        <p:txBody>
          <a:bodyPr/>
          <a:lstStyle/>
          <a:p>
            <a:r>
              <a:rPr lang="en-CA" dirty="0"/>
              <a:t>https://abcnews.go.com/Blotter/toyota-pay-12b-hiding-deadly-unintended-acceleration/story?id=22972214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7BD1F-90B2-4594-AAEE-62EDCA95F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25814"/>
            <a:ext cx="3459638" cy="38368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65155-E7F9-44F9-8758-4DD351271597}"/>
              </a:ext>
            </a:extLst>
          </p:cNvPr>
          <p:cNvSpPr txBox="1"/>
          <p:nvPr/>
        </p:nvSpPr>
        <p:spPr>
          <a:xfrm>
            <a:off x="586033" y="5224082"/>
            <a:ext cx="110199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Small note – there is (for unknown reasons) many popular incorrect claims about this case I won’t go into. Many are a result of people being unclear about how automotive systems work or performing tests incorrectly. Vehicles rely on vacuum system to provide braking power assist – on “true” full throttle </a:t>
            </a:r>
            <a:r>
              <a:rPr lang="en-US" i="1" u="sng" dirty="0"/>
              <a:t>brake assist is lost</a:t>
            </a:r>
            <a:r>
              <a:rPr lang="en-US" i="1" dirty="0"/>
              <a:t>. Many cars back off from full throttle during braking to keep your power brakes working, but the vehicles in question do not do this. If you have used a car which looses power brakes it is a </a:t>
            </a:r>
            <a:r>
              <a:rPr lang="en-US" i="1" u="sng" dirty="0"/>
              <a:t>very hard pedal </a:t>
            </a:r>
            <a:r>
              <a:rPr lang="en-US" i="1" dirty="0"/>
              <a:t>(you can turn a car off to experience this).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3894134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A2990-A1C2-41BC-B3DA-EB8681A63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Throttle Position Work</a:t>
            </a:r>
            <a:endParaRPr lang="en-C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0F1DE9-784A-47F0-AC86-3C8298EE3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7198" y="1456293"/>
            <a:ext cx="735748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F3DBA7-C621-40DD-BF4D-D2AA7D69B8F0}"/>
              </a:ext>
            </a:extLst>
          </p:cNvPr>
          <p:cNvSpPr txBox="1"/>
          <p:nvPr/>
        </p:nvSpPr>
        <p:spPr>
          <a:xfrm>
            <a:off x="1040781" y="58076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3"/>
              </a:rPr>
              <a:t>https://www.youtube.com/watch?v=Fn_cDN56Oy8S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690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1023</Words>
  <Application>Microsoft Office PowerPoint</Application>
  <PresentationFormat>Widescreen</PresentationFormat>
  <Paragraphs>95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Linux Libertine</vt:lpstr>
      <vt:lpstr>Office Theme</vt:lpstr>
      <vt:lpstr>0x104 – What is Computer Safety?</vt:lpstr>
      <vt:lpstr>Let’s Look at Failures</vt:lpstr>
      <vt:lpstr>Failure #1 - Therac-25</vt:lpstr>
      <vt:lpstr>Therac-25 Quick History</vt:lpstr>
      <vt:lpstr>Therac-25 User Interface</vt:lpstr>
      <vt:lpstr>Therac-25 User Cost</vt:lpstr>
      <vt:lpstr>Examples of Code Issues</vt:lpstr>
      <vt:lpstr>Failure #2 – Toyota Unintended Acceleration</vt:lpstr>
      <vt:lpstr>How does a Throttle Position Work</vt:lpstr>
      <vt:lpstr>How does it NOT work?</vt:lpstr>
      <vt:lpstr>How could this happen?</vt:lpstr>
      <vt:lpstr>Example of Two Tasks – One Dies?</vt:lpstr>
      <vt:lpstr>Testing…</vt:lpstr>
      <vt:lpstr>Huge number of failures…</vt:lpstr>
      <vt:lpstr>Failure #3 – 737 Max 8</vt:lpstr>
      <vt:lpstr>Fixing the “Engines Now Unstable” Problem… in software!</vt:lpstr>
      <vt:lpstr>Angle of Attack Sensors…</vt:lpstr>
      <vt:lpstr>More Failures you can Research:</vt:lpstr>
      <vt:lpstr>Duty as an Engineer</vt:lpstr>
      <vt:lpstr>Designing Safe Computer Systems</vt:lpstr>
      <vt:lpstr>Generic Risk Matrix Thingy</vt:lpstr>
      <vt:lpstr>IEC 61508 – Functional Safety</vt:lpstr>
      <vt:lpstr>IEC 61508 – Functional Safety</vt:lpstr>
      <vt:lpstr>Automotive &amp; Other Standards</vt:lpstr>
      <vt:lpstr>Example of MISRA C Code Rule</vt:lpstr>
      <vt:lpstr>Problems with These “Standards”</vt:lpstr>
      <vt:lpstr>Aggressive Testing &amp; Fuzzing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0x103 – What is Computer Security?</dc:title>
  <dc:creator>Colin O'Flynn</dc:creator>
  <cp:lastModifiedBy>Colin O'Flynn</cp:lastModifiedBy>
  <cp:revision>14</cp:revision>
  <dcterms:created xsi:type="dcterms:W3CDTF">2020-09-15T11:32:29Z</dcterms:created>
  <dcterms:modified xsi:type="dcterms:W3CDTF">2020-09-22T19:13:19Z</dcterms:modified>
</cp:coreProperties>
</file>

<file path=docProps/thumbnail.jpeg>
</file>